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varScale="1">
        <p:scale>
          <a:sx n="74" d="100"/>
          <a:sy n="74" d="100"/>
        </p:scale>
        <p:origin x="-190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07/05/1440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07/05/1440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07/05/1440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07/05/1440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8"/>
            <a:ext cx="7772400" cy="1470025"/>
          </a:xfrm>
        </p:spPr>
        <p:txBody>
          <a:bodyPr>
            <a:normAutofit fontScale="90000"/>
          </a:bodyPr>
          <a:lstStyle/>
          <a:p>
            <a:r>
              <a:rPr lang="ar-IQ" b="1" dirty="0"/>
              <a:t>الاختبارات المقترحة بعد أجراء التجربة</a:t>
            </a:r>
            <a:r>
              <a:rPr lang="en-US" dirty="0"/>
              <a:t/>
            </a:r>
            <a:br>
              <a:rPr lang="en-US" dirty="0"/>
            </a:br>
            <a:r>
              <a:rPr lang="ar-IQ" b="1" dirty="0"/>
              <a:t>وتسمى أيضا" المقارنات المتعددة </a:t>
            </a:r>
            <a:r>
              <a:rPr lang="en-US" dirty="0"/>
              <a:t/>
            </a:r>
            <a:br>
              <a:rPr lang="en-US" dirty="0"/>
            </a:br>
            <a:endParaRPr lang="ar-IQ" dirty="0"/>
          </a:p>
        </p:txBody>
      </p:sp>
      <p:sp>
        <p:nvSpPr>
          <p:cNvPr id="3" name="عنوان فرعي 2"/>
          <p:cNvSpPr>
            <a:spLocks noGrp="1"/>
          </p:cNvSpPr>
          <p:nvPr>
            <p:ph type="subTitle" idx="1"/>
          </p:nvPr>
        </p:nvSpPr>
        <p:spPr>
          <a:xfrm>
            <a:off x="323528" y="1484784"/>
            <a:ext cx="8568952" cy="5112568"/>
          </a:xfrm>
        </p:spPr>
        <p:txBody>
          <a:bodyPr>
            <a:normAutofit fontScale="55000" lnSpcReduction="20000"/>
          </a:bodyPr>
          <a:lstStyle/>
          <a:p>
            <a:r>
              <a:rPr lang="ar-IQ" dirty="0"/>
              <a:t>من أشهر طرق المقارنات </a:t>
            </a:r>
            <a:r>
              <a:rPr lang="ar-IQ" dirty="0" err="1"/>
              <a:t>المتعدده</a:t>
            </a:r>
            <a:r>
              <a:rPr lang="ar-IQ" dirty="0"/>
              <a:t> للمعاملات هي:</a:t>
            </a:r>
            <a:endParaRPr lang="en-US" dirty="0"/>
          </a:p>
          <a:p>
            <a:pPr lvl="0"/>
            <a:r>
              <a:rPr lang="ar-IQ" b="1" dirty="0" err="1"/>
              <a:t>أختبار</a:t>
            </a:r>
            <a:r>
              <a:rPr lang="ar-IQ" b="1" dirty="0"/>
              <a:t> أقل فرق معنوي (</a:t>
            </a:r>
            <a:r>
              <a:rPr lang="en-US" b="1" dirty="0"/>
              <a:t>Least Significant Difference – LSD</a:t>
            </a:r>
            <a:r>
              <a:rPr lang="ar-IQ" b="1" dirty="0"/>
              <a:t>):</a:t>
            </a:r>
            <a:endParaRPr lang="en-US" dirty="0"/>
          </a:p>
          <a:p>
            <a:r>
              <a:rPr lang="ar-IQ" dirty="0"/>
              <a:t>يستعمل لمقارنة الفروق المعنوية بين أي متوسطين في التجربة.</a:t>
            </a:r>
            <a:endParaRPr lang="en-US" dirty="0"/>
          </a:p>
          <a:p>
            <a:r>
              <a:rPr lang="ar-IQ" dirty="0"/>
              <a:t>خطوات تطبيق الاختبار:	</a:t>
            </a:r>
            <a:endParaRPr lang="en-US" dirty="0"/>
          </a:p>
          <a:p>
            <a:pPr lvl="0"/>
            <a:r>
              <a:rPr lang="ar-IQ" dirty="0"/>
              <a:t>حساب الانحراف القياسي بين متوسط أي معاملتين في التجربة ، مما يلي </a:t>
            </a:r>
            <a:endParaRPr lang="en-US" dirty="0"/>
          </a:p>
          <a:p>
            <a:r>
              <a:rPr lang="ar-IQ" dirty="0"/>
              <a:t>                                                                        </a:t>
            </a:r>
            <a:endParaRPr lang="en-US" dirty="0"/>
          </a:p>
          <a:p>
            <a:r>
              <a:rPr lang="ar-IQ" dirty="0"/>
              <a:t>                                                                      </a:t>
            </a:r>
            <a:r>
              <a:rPr lang="en-US" dirty="0"/>
              <a:t>2MSe       </a:t>
            </a:r>
          </a:p>
          <a:p>
            <a:r>
              <a:rPr lang="ar-IQ" dirty="0"/>
              <a:t>             الانحراف القياسي بين متوسط اي معاملتين  =</a:t>
            </a:r>
            <a:r>
              <a:rPr lang="en-US" dirty="0"/>
              <a:t>             ---------   </a:t>
            </a:r>
          </a:p>
          <a:p>
            <a:r>
              <a:rPr lang="ar-IQ" dirty="0"/>
              <a:t>                                                                                 </a:t>
            </a:r>
            <a:r>
              <a:rPr lang="en-US" dirty="0"/>
              <a:t>r</a:t>
            </a:r>
          </a:p>
          <a:p>
            <a:r>
              <a:rPr lang="en-US" dirty="0" err="1"/>
              <a:t>MSe</a:t>
            </a:r>
            <a:r>
              <a:rPr lang="ar-IQ" dirty="0"/>
              <a:t> : متوسط مربعات الخطأ (يتم الحصول عليه من جدول تحليل التباين).</a:t>
            </a:r>
            <a:endParaRPr lang="en-US" dirty="0"/>
          </a:p>
          <a:p>
            <a:r>
              <a:rPr lang="ar-IQ" dirty="0"/>
              <a:t> </a:t>
            </a:r>
            <a:r>
              <a:rPr lang="en-US" dirty="0"/>
              <a:t>r</a:t>
            </a:r>
            <a:r>
              <a:rPr lang="ar-IQ" dirty="0"/>
              <a:t>: عدد المشاهدات (المكررات) في كل معاملة.</a:t>
            </a:r>
            <a:endParaRPr lang="en-US" dirty="0"/>
          </a:p>
          <a:p>
            <a:pPr lvl="0"/>
            <a:r>
              <a:rPr lang="ar-IQ" dirty="0"/>
              <a:t>نستخرج قيمة </a:t>
            </a:r>
            <a:r>
              <a:rPr lang="en-US" dirty="0"/>
              <a:t>t</a:t>
            </a:r>
            <a:r>
              <a:rPr lang="ar-IQ" dirty="0"/>
              <a:t> من جداول </a:t>
            </a:r>
            <a:r>
              <a:rPr lang="en-US" dirty="0"/>
              <a:t>t</a:t>
            </a:r>
            <a:r>
              <a:rPr lang="ar-IQ" dirty="0"/>
              <a:t>، وعلى درجات حرية الخطأ فقط ومستوى معنوية </a:t>
            </a:r>
            <a:r>
              <a:rPr lang="en-US" dirty="0"/>
              <a:t>5 %</a:t>
            </a:r>
            <a:r>
              <a:rPr lang="ar-IQ" dirty="0"/>
              <a:t> أو </a:t>
            </a:r>
            <a:r>
              <a:rPr lang="en-US" dirty="0"/>
              <a:t>1 %</a:t>
            </a:r>
            <a:r>
              <a:rPr lang="ar-IQ" dirty="0"/>
              <a:t>.</a:t>
            </a:r>
            <a:endParaRPr lang="en-US" dirty="0"/>
          </a:p>
          <a:p>
            <a:pPr lvl="0"/>
            <a:r>
              <a:rPr lang="ar-IQ" dirty="0"/>
              <a:t>نستخرج قيمة </a:t>
            </a:r>
            <a:r>
              <a:rPr lang="en-US" dirty="0"/>
              <a:t>LSD</a:t>
            </a:r>
            <a:r>
              <a:rPr lang="ar-IQ" dirty="0"/>
              <a:t> من حاصل ضرب الخطوتين السابقتين، أي وفق القانون الاتي:</a:t>
            </a:r>
            <a:endParaRPr lang="en-US" dirty="0"/>
          </a:p>
          <a:p>
            <a:pPr rtl="0"/>
            <a:r>
              <a:rPr lang="en-US" dirty="0"/>
              <a:t>LSD = </a:t>
            </a:r>
            <a:r>
              <a:rPr lang="ar-IQ" dirty="0"/>
              <a:t>الانحراف القياسي بين متوسط اي معاملتين</a:t>
            </a:r>
            <a:r>
              <a:rPr lang="en-US" dirty="0"/>
              <a:t> X t</a:t>
            </a:r>
          </a:p>
          <a:p>
            <a:pPr rtl="0"/>
            <a:r>
              <a:rPr lang="en-US" dirty="0"/>
              <a:t>                    </a:t>
            </a:r>
          </a:p>
          <a:p>
            <a:r>
              <a:rPr lang="ar-IQ" dirty="0"/>
              <a:t>د- نأخذ الفرق بين متوسطين أي معاملتين في التجربة ونقارنه مع قيمة </a:t>
            </a:r>
            <a:r>
              <a:rPr lang="en-US" dirty="0"/>
              <a:t>LSD</a:t>
            </a:r>
            <a:r>
              <a:rPr lang="ar-IQ" dirty="0"/>
              <a:t> ، </a:t>
            </a:r>
            <a:r>
              <a:rPr lang="ar-IQ" dirty="0" err="1"/>
              <a:t>فأذا</a:t>
            </a:r>
            <a:r>
              <a:rPr lang="ar-IQ" dirty="0"/>
              <a:t> كان الفرق بين المتوسطين أعلى من الــ </a:t>
            </a:r>
            <a:r>
              <a:rPr lang="en-US" dirty="0"/>
              <a:t>LSD</a:t>
            </a:r>
            <a:r>
              <a:rPr lang="ar-IQ" dirty="0"/>
              <a:t> فهو معنوي ونلاحظ مستوى المعنوية.</a:t>
            </a:r>
            <a:endParaRPr lang="en-US" dirty="0"/>
          </a:p>
          <a:p>
            <a:endParaRPr lang="ar-IQ" dirty="0"/>
          </a:p>
        </p:txBody>
      </p:sp>
    </p:spTree>
    <p:extLst>
      <p:ext uri="{BB962C8B-B14F-4D97-AF65-F5344CB8AC3E}">
        <p14:creationId xmlns:p14="http://schemas.microsoft.com/office/powerpoint/2010/main" val="1120675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154711422"/>
              </p:ext>
            </p:extLst>
          </p:nvPr>
        </p:nvGraphicFramePr>
        <p:xfrm>
          <a:off x="611559" y="260643"/>
          <a:ext cx="8064897" cy="5832652"/>
        </p:xfrm>
        <a:graphic>
          <a:graphicData uri="http://schemas.openxmlformats.org/drawingml/2006/table">
            <a:tbl>
              <a:tblPr rtl="1" firstRow="1" firstCol="1" lastRow="1" lastCol="1" bandRow="1" bandCol="1">
                <a:tableStyleId>{5C22544A-7EE6-4342-B048-85BDC9FD1C3A}</a:tableStyleId>
              </a:tblPr>
              <a:tblGrid>
                <a:gridCol w="1133279"/>
                <a:gridCol w="1461376"/>
                <a:gridCol w="3065228"/>
                <a:gridCol w="2405014"/>
              </a:tblGrid>
              <a:tr h="833236">
                <a:tc>
                  <a:txBody>
                    <a:bodyPr/>
                    <a:lstStyle/>
                    <a:p>
                      <a:pPr algn="ctr" rtl="1">
                        <a:lnSpc>
                          <a:spcPct val="150000"/>
                        </a:lnSpc>
                        <a:spcAft>
                          <a:spcPts val="0"/>
                        </a:spcAft>
                      </a:pPr>
                      <a:r>
                        <a:rPr lang="ar-IQ" sz="1500" dirty="0">
                          <a:effectLst/>
                        </a:rPr>
                        <a:t>المتوسط</a:t>
                      </a:r>
                      <a:endParaRPr lang="en-US" sz="1100" dirty="0">
                        <a:effectLst/>
                        <a:latin typeface="Calibri"/>
                        <a:ea typeface="Calibri"/>
                        <a:cs typeface="Arial"/>
                      </a:endParaRPr>
                    </a:p>
                  </a:txBody>
                  <a:tcPr marL="68580" marR="68580" marT="0" marB="0"/>
                </a:tc>
                <a:tc>
                  <a:txBody>
                    <a:bodyPr/>
                    <a:lstStyle/>
                    <a:p>
                      <a:pPr algn="ctr" rtl="1">
                        <a:lnSpc>
                          <a:spcPct val="150000"/>
                        </a:lnSpc>
                        <a:spcAft>
                          <a:spcPts val="0"/>
                        </a:spcAft>
                      </a:pPr>
                      <a:r>
                        <a:rPr lang="ar-IQ" sz="1500">
                          <a:effectLst/>
                        </a:rPr>
                        <a:t>المجموع (</a:t>
                      </a:r>
                      <a:r>
                        <a:rPr lang="en-US" sz="1500">
                          <a:effectLst/>
                        </a:rPr>
                        <a:t>Yi.</a:t>
                      </a:r>
                      <a:r>
                        <a:rPr lang="ar-IQ" sz="1500">
                          <a:effectLst/>
                        </a:rPr>
                        <a:t>)</a:t>
                      </a:r>
                      <a:endParaRPr lang="en-US" sz="1100">
                        <a:effectLst/>
                        <a:latin typeface="Calibri"/>
                        <a:ea typeface="Calibri"/>
                        <a:cs typeface="Arial"/>
                      </a:endParaRPr>
                    </a:p>
                  </a:txBody>
                  <a:tcPr marL="68580" marR="68580" marT="0" marB="0"/>
                </a:tc>
                <a:tc>
                  <a:txBody>
                    <a:bodyPr/>
                    <a:lstStyle/>
                    <a:p>
                      <a:pPr algn="ctr" rtl="1">
                        <a:lnSpc>
                          <a:spcPct val="150000"/>
                        </a:lnSpc>
                        <a:spcAft>
                          <a:spcPts val="0"/>
                        </a:spcAft>
                      </a:pPr>
                      <a:r>
                        <a:rPr lang="ar-IQ" sz="1500">
                          <a:effectLst/>
                        </a:rPr>
                        <a:t>معدل الزيادة الوزنية (</a:t>
                      </a:r>
                      <a:r>
                        <a:rPr lang="en-US" sz="1500">
                          <a:effectLst/>
                        </a:rPr>
                        <a:t>Yij</a:t>
                      </a:r>
                      <a:r>
                        <a:rPr lang="ar-IQ" sz="1500">
                          <a:effectLst/>
                        </a:rPr>
                        <a:t>)</a:t>
                      </a:r>
                      <a:endParaRPr lang="en-US" sz="1100">
                        <a:effectLst/>
                        <a:latin typeface="Calibri"/>
                        <a:ea typeface="Calibri"/>
                        <a:cs typeface="Arial"/>
                      </a:endParaRPr>
                    </a:p>
                  </a:txBody>
                  <a:tcPr marL="68580" marR="68580" marT="0" marB="0"/>
                </a:tc>
                <a:tc>
                  <a:txBody>
                    <a:bodyPr/>
                    <a:lstStyle/>
                    <a:p>
                      <a:pPr algn="ctr" rtl="1">
                        <a:lnSpc>
                          <a:spcPct val="150000"/>
                        </a:lnSpc>
                        <a:spcAft>
                          <a:spcPts val="0"/>
                        </a:spcAft>
                      </a:pPr>
                      <a:r>
                        <a:rPr lang="ar-IQ" sz="1500">
                          <a:effectLst/>
                        </a:rPr>
                        <a:t>المعاملة</a:t>
                      </a:r>
                      <a:endParaRPr lang="en-US" sz="1100">
                        <a:effectLst/>
                        <a:latin typeface="Calibri"/>
                        <a:ea typeface="Calibri"/>
                        <a:cs typeface="Arial"/>
                      </a:endParaRPr>
                    </a:p>
                  </a:txBody>
                  <a:tcPr marL="68580" marR="68580" marT="0" marB="0"/>
                </a:tc>
              </a:tr>
              <a:tr h="833236">
                <a:tc>
                  <a:txBody>
                    <a:bodyPr/>
                    <a:lstStyle/>
                    <a:p>
                      <a:pPr algn="ctr" rtl="0">
                        <a:lnSpc>
                          <a:spcPct val="150000"/>
                        </a:lnSpc>
                        <a:spcAft>
                          <a:spcPts val="0"/>
                        </a:spcAft>
                      </a:pPr>
                      <a:r>
                        <a:rPr lang="en-US" sz="1500">
                          <a:effectLst/>
                        </a:rPr>
                        <a:t>7.2</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36</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6 , 10 , 7 , 3 , 10</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1</a:t>
                      </a:r>
                      <a:endParaRPr lang="en-US" sz="1100">
                        <a:effectLst/>
                        <a:latin typeface="Calibri"/>
                        <a:ea typeface="Calibri"/>
                        <a:cs typeface="Arial"/>
                      </a:endParaRPr>
                    </a:p>
                  </a:txBody>
                  <a:tcPr marL="68580" marR="68580" marT="0" marB="0"/>
                </a:tc>
              </a:tr>
              <a:tr h="833236">
                <a:tc>
                  <a:txBody>
                    <a:bodyPr/>
                    <a:lstStyle/>
                    <a:p>
                      <a:pPr algn="ctr" rtl="0">
                        <a:lnSpc>
                          <a:spcPct val="150000"/>
                        </a:lnSpc>
                        <a:spcAft>
                          <a:spcPts val="0"/>
                        </a:spcAft>
                      </a:pPr>
                      <a:r>
                        <a:rPr lang="en-US" sz="1500">
                          <a:effectLst/>
                        </a:rPr>
                        <a:t>9.8</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49</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9 , 8 , 11 , 11 10</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2</a:t>
                      </a:r>
                      <a:endParaRPr lang="en-US" sz="1100">
                        <a:effectLst/>
                        <a:latin typeface="Calibri"/>
                        <a:ea typeface="Calibri"/>
                        <a:cs typeface="Arial"/>
                      </a:endParaRPr>
                    </a:p>
                  </a:txBody>
                  <a:tcPr marL="68580" marR="68580" marT="0" marB="0"/>
                </a:tc>
              </a:tr>
              <a:tr h="833236">
                <a:tc>
                  <a:txBody>
                    <a:bodyPr/>
                    <a:lstStyle/>
                    <a:p>
                      <a:pPr algn="ctr" rtl="0">
                        <a:lnSpc>
                          <a:spcPct val="150000"/>
                        </a:lnSpc>
                        <a:spcAft>
                          <a:spcPts val="0"/>
                        </a:spcAft>
                      </a:pPr>
                      <a:r>
                        <a:rPr lang="en-US" sz="1500">
                          <a:effectLst/>
                        </a:rPr>
                        <a:t>6.0</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30</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dirty="0">
                          <a:effectLst/>
                        </a:rPr>
                        <a:t>7 , 5 , 5, 9 , 4</a:t>
                      </a:r>
                      <a:endParaRPr lang="en-US" sz="1100" dirty="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3</a:t>
                      </a:r>
                      <a:endParaRPr lang="en-US" sz="1100">
                        <a:effectLst/>
                        <a:latin typeface="Calibri"/>
                        <a:ea typeface="Calibri"/>
                        <a:cs typeface="Arial"/>
                      </a:endParaRPr>
                    </a:p>
                  </a:txBody>
                  <a:tcPr marL="68580" marR="68580" marT="0" marB="0"/>
                </a:tc>
              </a:tr>
              <a:tr h="833236">
                <a:tc>
                  <a:txBody>
                    <a:bodyPr/>
                    <a:lstStyle/>
                    <a:p>
                      <a:pPr algn="ctr" rtl="0">
                        <a:lnSpc>
                          <a:spcPct val="150000"/>
                        </a:lnSpc>
                        <a:spcAft>
                          <a:spcPts val="0"/>
                        </a:spcAft>
                      </a:pPr>
                      <a:r>
                        <a:rPr lang="en-US" sz="1500">
                          <a:effectLst/>
                        </a:rPr>
                        <a:t>4.8</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24</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5 , 3, 4 , 6 , 6</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4</a:t>
                      </a:r>
                      <a:endParaRPr lang="en-US" sz="1100">
                        <a:effectLst/>
                        <a:latin typeface="Calibri"/>
                        <a:ea typeface="Calibri"/>
                        <a:cs typeface="Arial"/>
                      </a:endParaRPr>
                    </a:p>
                  </a:txBody>
                  <a:tcPr marL="68580" marR="68580" marT="0" marB="0"/>
                </a:tc>
              </a:tr>
              <a:tr h="833236">
                <a:tc>
                  <a:txBody>
                    <a:bodyPr/>
                    <a:lstStyle/>
                    <a:p>
                      <a:pPr algn="ctr" rtl="0">
                        <a:lnSpc>
                          <a:spcPct val="150000"/>
                        </a:lnSpc>
                        <a:spcAft>
                          <a:spcPts val="0"/>
                        </a:spcAft>
                      </a:pPr>
                      <a:r>
                        <a:rPr lang="en-US" sz="1500">
                          <a:effectLst/>
                        </a:rPr>
                        <a:t>8.6</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43</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8 , 6 , 9 , 9 , 11</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5</a:t>
                      </a:r>
                      <a:endParaRPr lang="en-US" sz="1100">
                        <a:effectLst/>
                        <a:latin typeface="Calibri"/>
                        <a:ea typeface="Calibri"/>
                        <a:cs typeface="Arial"/>
                      </a:endParaRPr>
                    </a:p>
                  </a:txBody>
                  <a:tcPr marL="68580" marR="68580" marT="0" marB="0"/>
                </a:tc>
              </a:tr>
              <a:tr h="833236">
                <a:tc>
                  <a:txBody>
                    <a:bodyPr/>
                    <a:lstStyle/>
                    <a:p>
                      <a:pPr algn="ctr" rtl="0">
                        <a:lnSpc>
                          <a:spcPct val="150000"/>
                        </a:lnSpc>
                        <a:spcAft>
                          <a:spcPts val="0"/>
                        </a:spcAft>
                      </a:pPr>
                      <a:r>
                        <a:rPr lang="en-US" sz="1500">
                          <a:effectLst/>
                        </a:rPr>
                        <a:t> </a:t>
                      </a:r>
                      <a:endParaRPr lang="en-US" sz="1100">
                        <a:effectLst/>
                        <a:latin typeface="Calibri"/>
                        <a:ea typeface="Calibri"/>
                        <a:cs typeface="Arial"/>
                      </a:endParaRPr>
                    </a:p>
                  </a:txBody>
                  <a:tcPr marL="68580" marR="68580" marT="0" marB="0"/>
                </a:tc>
                <a:tc>
                  <a:txBody>
                    <a:bodyPr/>
                    <a:lstStyle/>
                    <a:p>
                      <a:pPr algn="ctr" rtl="1">
                        <a:lnSpc>
                          <a:spcPct val="150000"/>
                        </a:lnSpc>
                        <a:spcAft>
                          <a:spcPts val="0"/>
                        </a:spcAft>
                      </a:pPr>
                      <a:r>
                        <a:rPr lang="ar-IQ" sz="1500">
                          <a:effectLst/>
                        </a:rPr>
                        <a:t> (</a:t>
                      </a:r>
                      <a:r>
                        <a:rPr lang="en-US" sz="1500">
                          <a:effectLst/>
                        </a:rPr>
                        <a:t>Y..</a:t>
                      </a:r>
                      <a:r>
                        <a:rPr lang="ar-IQ" sz="1500">
                          <a:effectLst/>
                        </a:rPr>
                        <a:t>): </a:t>
                      </a:r>
                      <a:r>
                        <a:rPr lang="en-US" sz="1500">
                          <a:effectLst/>
                        </a:rPr>
                        <a:t>182</a:t>
                      </a:r>
                      <a:endParaRPr lang="en-US" sz="1100">
                        <a:effectLst/>
                        <a:latin typeface="Calibri"/>
                        <a:ea typeface="Calibri"/>
                        <a:cs typeface="Arial"/>
                      </a:endParaRPr>
                    </a:p>
                  </a:txBody>
                  <a:tcPr marL="68580" marR="68580" marT="0" marB="0"/>
                </a:tc>
                <a:tc gridSpan="2">
                  <a:txBody>
                    <a:bodyPr/>
                    <a:lstStyle/>
                    <a:p>
                      <a:pPr algn="r" rtl="1">
                        <a:lnSpc>
                          <a:spcPct val="115000"/>
                        </a:lnSpc>
                        <a:spcAft>
                          <a:spcPts val="1000"/>
                        </a:spcAft>
                      </a:pPr>
                      <a:r>
                        <a:rPr lang="en-US" sz="1100" dirty="0">
                          <a:effectLst/>
                        </a:rPr>
                        <a:t> </a:t>
                      </a:r>
                      <a:endParaRPr lang="en-US" sz="1100" dirty="0">
                        <a:effectLst/>
                        <a:latin typeface="Calibri"/>
                        <a:ea typeface="Calibri"/>
                        <a:cs typeface="Arial"/>
                      </a:endParaRPr>
                    </a:p>
                  </a:txBody>
                  <a:tcPr marL="0" marR="0" marT="0" marB="0" anchor="ctr"/>
                </a:tc>
                <a:tc hMerge="1">
                  <a:txBody>
                    <a:bodyPr/>
                    <a:lstStyle/>
                    <a:p>
                      <a:pPr rtl="1"/>
                      <a:endParaRPr lang="ar-IQ"/>
                    </a:p>
                  </a:txBody>
                  <a:tcPr/>
                </a:tc>
              </a:tr>
            </a:tbl>
          </a:graphicData>
        </a:graphic>
      </p:graphicFrame>
    </p:spTree>
    <p:extLst>
      <p:ext uri="{BB962C8B-B14F-4D97-AF65-F5344CB8AC3E}">
        <p14:creationId xmlns:p14="http://schemas.microsoft.com/office/powerpoint/2010/main" val="2665615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t>اختبار </a:t>
            </a:r>
            <a:r>
              <a:rPr lang="ar-IQ" b="1" dirty="0"/>
              <a:t>دنكن (</a:t>
            </a:r>
            <a:r>
              <a:rPr lang="en-US" b="1" dirty="0"/>
              <a:t>Duncan</a:t>
            </a:r>
            <a:r>
              <a:rPr lang="ar-IQ" b="1" dirty="0"/>
              <a:t>) متعدد الحدود.</a:t>
            </a:r>
            <a:endParaRPr lang="ar-IQ" dirty="0"/>
          </a:p>
        </p:txBody>
      </p:sp>
      <p:sp>
        <p:nvSpPr>
          <p:cNvPr id="3" name="عنصر نائب للمحتوى 2"/>
          <p:cNvSpPr>
            <a:spLocks noGrp="1"/>
          </p:cNvSpPr>
          <p:nvPr>
            <p:ph idx="1"/>
          </p:nvPr>
        </p:nvSpPr>
        <p:spPr>
          <a:xfrm>
            <a:off x="467544" y="1988840"/>
            <a:ext cx="8229600" cy="3701008"/>
          </a:xfrm>
        </p:spPr>
        <p:txBody>
          <a:bodyPr/>
          <a:lstStyle/>
          <a:p>
            <a:r>
              <a:rPr lang="ar-IQ" dirty="0"/>
              <a:t>وجد هذا الاختبار عام </a:t>
            </a:r>
            <a:r>
              <a:rPr lang="en-US" dirty="0"/>
              <a:t>1955</a:t>
            </a:r>
            <a:r>
              <a:rPr lang="ar-IQ" dirty="0"/>
              <a:t> من قبل الباحث </a:t>
            </a:r>
            <a:r>
              <a:rPr lang="en-US" dirty="0"/>
              <a:t>Duncan</a:t>
            </a:r>
            <a:r>
              <a:rPr lang="ar-IQ" dirty="0"/>
              <a:t> ويتميز عن باقي الاختبارات بأنه </a:t>
            </a:r>
            <a:r>
              <a:rPr lang="ar-IQ" dirty="0" err="1"/>
              <a:t>يأخد</a:t>
            </a:r>
            <a:r>
              <a:rPr lang="ar-IQ" dirty="0"/>
              <a:t> الفروق المعنوية بين المتوسطات مهما كان عددها مرة واحدة ، ومن مميزات هذا الاختبار انه من الممكن اجراؤه بصرف النظر عن معنوية او عدم معنوية اختبار تحليل التباين </a:t>
            </a:r>
            <a:r>
              <a:rPr lang="en-US" dirty="0"/>
              <a:t>(</a:t>
            </a:r>
            <a:r>
              <a:rPr lang="en-US" dirty="0" err="1"/>
              <a:t>Anova</a:t>
            </a:r>
            <a:r>
              <a:rPr lang="en-US" dirty="0"/>
              <a:t>) </a:t>
            </a:r>
            <a:r>
              <a:rPr lang="ar-IQ" dirty="0"/>
              <a:t>. </a:t>
            </a:r>
            <a:endParaRPr lang="en-US" dirty="0"/>
          </a:p>
          <a:p>
            <a:endParaRPr lang="ar-IQ" dirty="0"/>
          </a:p>
        </p:txBody>
      </p:sp>
    </p:spTree>
    <p:extLst>
      <p:ext uri="{BB962C8B-B14F-4D97-AF65-F5344CB8AC3E}">
        <p14:creationId xmlns:p14="http://schemas.microsoft.com/office/powerpoint/2010/main" val="3036522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u="sng" dirty="0"/>
              <a:t>خطوات أجراء الاختبار:</a:t>
            </a:r>
            <a:r>
              <a:rPr lang="en-US" dirty="0"/>
              <a:t/>
            </a:r>
            <a:br>
              <a:rPr lang="en-US" dirty="0"/>
            </a:br>
            <a:endParaRPr lang="ar-IQ" dirty="0"/>
          </a:p>
        </p:txBody>
      </p:sp>
      <p:sp>
        <p:nvSpPr>
          <p:cNvPr id="3" name="عنصر نائب للمحتوى 2"/>
          <p:cNvSpPr>
            <a:spLocks noGrp="1"/>
          </p:cNvSpPr>
          <p:nvPr>
            <p:ph idx="1"/>
          </p:nvPr>
        </p:nvSpPr>
        <p:spPr>
          <a:xfrm>
            <a:off x="395536" y="1196752"/>
            <a:ext cx="8496944" cy="4929411"/>
          </a:xfrm>
        </p:spPr>
        <p:txBody>
          <a:bodyPr>
            <a:normAutofit fontScale="70000" lnSpcReduction="20000"/>
          </a:bodyPr>
          <a:lstStyle/>
          <a:p>
            <a:pPr marL="0" lvl="0" indent="0" algn="ctr" rtl="0">
              <a:buNone/>
            </a:pPr>
            <a:r>
              <a:rPr lang="ar-IQ" dirty="0"/>
              <a:t>استخراج الانحراف القياسي </a:t>
            </a:r>
            <a:r>
              <a:rPr lang="ar-IQ" dirty="0" err="1"/>
              <a:t>لاي</a:t>
            </a:r>
            <a:r>
              <a:rPr lang="ar-IQ" dirty="0"/>
              <a:t> مشاهدة في التجربة </a:t>
            </a:r>
            <a:r>
              <a:rPr lang="ar-IQ" b="1" u="sng" dirty="0"/>
              <a:t>بجذر</a:t>
            </a:r>
            <a:r>
              <a:rPr lang="ar-IQ" dirty="0"/>
              <a:t> الاتي:</a:t>
            </a:r>
            <a:endParaRPr lang="en-US" dirty="0"/>
          </a:p>
          <a:p>
            <a:pPr marL="0" indent="0" algn="ctr" rtl="0">
              <a:buNone/>
            </a:pPr>
            <a:r>
              <a:rPr lang="ar-IQ" dirty="0"/>
              <a:t>                </a:t>
            </a:r>
            <a:r>
              <a:rPr lang="en-US" dirty="0" err="1"/>
              <a:t>MSe</a:t>
            </a:r>
            <a:endParaRPr lang="en-US" dirty="0"/>
          </a:p>
          <a:p>
            <a:pPr marL="0" indent="0" algn="ctr" rtl="0">
              <a:buNone/>
            </a:pPr>
            <a:r>
              <a:rPr lang="en-US" dirty="0" err="1"/>
              <a:t>Syi</a:t>
            </a:r>
            <a:r>
              <a:rPr lang="en-US" dirty="0"/>
              <a:t> = √ -----------</a:t>
            </a:r>
          </a:p>
          <a:p>
            <a:pPr marL="0" indent="0" algn="ctr" rtl="0">
              <a:buNone/>
            </a:pPr>
            <a:r>
              <a:rPr lang="ar-IQ" dirty="0"/>
              <a:t>                </a:t>
            </a:r>
            <a:r>
              <a:rPr lang="en-US" dirty="0"/>
              <a:t>r</a:t>
            </a:r>
          </a:p>
          <a:p>
            <a:pPr marL="0" lvl="0" indent="0" algn="ctr" rtl="0">
              <a:buNone/>
            </a:pPr>
            <a:r>
              <a:rPr lang="ar-IQ" dirty="0" err="1"/>
              <a:t>أستخراج</a:t>
            </a:r>
            <a:r>
              <a:rPr lang="ar-IQ" dirty="0"/>
              <a:t> قيم </a:t>
            </a:r>
            <a:r>
              <a:rPr lang="en-US" dirty="0"/>
              <a:t>SSR</a:t>
            </a:r>
            <a:r>
              <a:rPr lang="ar-IQ" dirty="0"/>
              <a:t> من جداول دنكن وحسب عدد المتوسطات الداخلة في المقارنة.</a:t>
            </a:r>
            <a:endParaRPr lang="en-US" dirty="0"/>
          </a:p>
          <a:p>
            <a:pPr marL="0" lvl="0" indent="0" algn="ctr" rtl="0">
              <a:buNone/>
            </a:pPr>
            <a:r>
              <a:rPr lang="ar-IQ" dirty="0" err="1"/>
              <a:t>أستخراج</a:t>
            </a:r>
            <a:r>
              <a:rPr lang="ar-IQ" dirty="0"/>
              <a:t> قيم </a:t>
            </a:r>
            <a:r>
              <a:rPr lang="en-US" dirty="0"/>
              <a:t>LSR</a:t>
            </a:r>
            <a:r>
              <a:rPr lang="ar-IQ" dirty="0"/>
              <a:t> من المعادلة الاتية (حاصل ضرب الخطوتين السابقتين).</a:t>
            </a:r>
            <a:endParaRPr lang="en-US" dirty="0"/>
          </a:p>
          <a:p>
            <a:pPr marL="0" indent="0" algn="ctr" rtl="0">
              <a:buNone/>
            </a:pPr>
            <a:r>
              <a:rPr lang="ar-IQ" dirty="0"/>
              <a:t>                  </a:t>
            </a:r>
            <a:r>
              <a:rPr lang="en-US" dirty="0" err="1"/>
              <a:t>MSe</a:t>
            </a:r>
            <a:endParaRPr lang="en-US" dirty="0"/>
          </a:p>
          <a:p>
            <a:pPr marL="0" indent="0" algn="ctr" rtl="0">
              <a:buNone/>
            </a:pPr>
            <a:r>
              <a:rPr lang="en-US" dirty="0"/>
              <a:t>LSR = √  --------   X SSR</a:t>
            </a:r>
          </a:p>
          <a:p>
            <a:pPr marL="0" indent="0" algn="ctr" rtl="0">
              <a:buNone/>
            </a:pPr>
            <a:r>
              <a:rPr lang="ar-IQ" dirty="0"/>
              <a:t>                     </a:t>
            </a:r>
            <a:r>
              <a:rPr lang="en-US" dirty="0"/>
              <a:t>r</a:t>
            </a:r>
          </a:p>
          <a:p>
            <a:pPr marL="0" lvl="0" indent="0" algn="ctr" rtl="0">
              <a:buNone/>
            </a:pPr>
            <a:r>
              <a:rPr lang="ar-IQ" dirty="0"/>
              <a:t>يتم ترتيب المتوسطات وقيم </a:t>
            </a:r>
            <a:r>
              <a:rPr lang="en-US" dirty="0"/>
              <a:t>LSR</a:t>
            </a:r>
            <a:r>
              <a:rPr lang="ar-IQ" dirty="0"/>
              <a:t> تنازليا وبشكل عمودي وكذلك ترتيب المتوسطات تصاعديا وبشكل أفقي وفي كلا الحالتين يترك أخر متوسط. بعد ذلك نأخذ الفرق بين كل متوسطين ونقارنه بقيمة </a:t>
            </a:r>
            <a:r>
              <a:rPr lang="en-US" dirty="0"/>
              <a:t>LSR</a:t>
            </a:r>
            <a:r>
              <a:rPr lang="ar-IQ" dirty="0"/>
              <a:t> المقابلة لهما ، </a:t>
            </a:r>
            <a:r>
              <a:rPr lang="ar-IQ" dirty="0" err="1"/>
              <a:t>فأذا</a:t>
            </a:r>
            <a:r>
              <a:rPr lang="ar-IQ" dirty="0"/>
              <a:t> كانت قيمة الفرق بين المتوسطين أعلى من قيمة </a:t>
            </a:r>
            <a:r>
              <a:rPr lang="en-US" dirty="0"/>
              <a:t>LSR</a:t>
            </a:r>
            <a:r>
              <a:rPr lang="ar-IQ" dirty="0"/>
              <a:t> أذن الفرق بين المتوسطين معنوي ، في حين أذا كان الفرق أقل من الـ </a:t>
            </a:r>
            <a:r>
              <a:rPr lang="en-US" dirty="0"/>
              <a:t>LSR</a:t>
            </a:r>
            <a:r>
              <a:rPr lang="ar-IQ" dirty="0"/>
              <a:t> فهو غير معنوي. </a:t>
            </a:r>
            <a:endParaRPr lang="en-US" dirty="0"/>
          </a:p>
          <a:p>
            <a:pPr marL="0" indent="0" algn="ctr" rtl="0">
              <a:buNone/>
            </a:pPr>
            <a:endParaRPr lang="ar-IQ" dirty="0"/>
          </a:p>
        </p:txBody>
      </p:sp>
    </p:spTree>
    <p:extLst>
      <p:ext uri="{BB962C8B-B14F-4D97-AF65-F5344CB8AC3E}">
        <p14:creationId xmlns:p14="http://schemas.microsoft.com/office/powerpoint/2010/main" val="416936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2146250"/>
          </a:xfrm>
        </p:spPr>
        <p:txBody>
          <a:bodyPr>
            <a:normAutofit fontScale="90000"/>
          </a:bodyPr>
          <a:lstStyle/>
          <a:p>
            <a:r>
              <a:rPr lang="ar-IQ" b="1" dirty="0"/>
              <a:t>تصميم القطاعات العشوائية الكاملة</a:t>
            </a:r>
            <a:r>
              <a:rPr lang="en-US" dirty="0"/>
              <a:t/>
            </a:r>
            <a:br>
              <a:rPr lang="en-US" dirty="0"/>
            </a:br>
            <a:r>
              <a:rPr lang="ar-IQ" b="1" dirty="0"/>
              <a:t>(</a:t>
            </a:r>
            <a:r>
              <a:rPr lang="en-US" b="1" dirty="0"/>
              <a:t>Randomized Completely Block Design – RCBD</a:t>
            </a:r>
            <a:r>
              <a:rPr lang="ar-IQ" b="1" dirty="0"/>
              <a:t>)</a:t>
            </a:r>
            <a:r>
              <a:rPr lang="en-US" dirty="0"/>
              <a:t/>
            </a:r>
            <a:br>
              <a:rPr lang="en-US" dirty="0"/>
            </a:br>
            <a:endParaRPr lang="ar-IQ" dirty="0"/>
          </a:p>
        </p:txBody>
      </p:sp>
      <p:sp>
        <p:nvSpPr>
          <p:cNvPr id="3" name="عنصر نائب للمحتوى 2"/>
          <p:cNvSpPr>
            <a:spLocks noGrp="1"/>
          </p:cNvSpPr>
          <p:nvPr>
            <p:ph idx="1"/>
          </p:nvPr>
        </p:nvSpPr>
        <p:spPr>
          <a:xfrm>
            <a:off x="457200" y="2348880"/>
            <a:ext cx="8229600" cy="3777283"/>
          </a:xfrm>
        </p:spPr>
        <p:txBody>
          <a:bodyPr>
            <a:noAutofit/>
          </a:bodyPr>
          <a:lstStyle/>
          <a:p>
            <a:pPr marL="0" indent="0" algn="justLow">
              <a:buNone/>
            </a:pPr>
            <a:r>
              <a:rPr lang="ar-IQ" sz="2000" dirty="0" smtClean="0"/>
              <a:t>     هو </a:t>
            </a:r>
            <a:r>
              <a:rPr lang="ar-IQ" sz="2000" dirty="0"/>
              <a:t>التصميم الذي تتجمع فيه الوحدات التجريبية بمجاميع أو تسمى قطاعات بحيث تكون الوحدات التجريبية داخل كل قطاع في التجربة متجانسة نسبيا" ويكون عدد الوحدات التجريبية داخل كل قطاع مساويا لعدد المعاملات المطلوب دراستها أو بعبارة أخرى بأنه لابد من </a:t>
            </a:r>
            <a:r>
              <a:rPr lang="ar-IQ" sz="2000" dirty="0" err="1"/>
              <a:t>أحتواء</a:t>
            </a:r>
            <a:r>
              <a:rPr lang="ar-IQ" sz="2000" dirty="0"/>
              <a:t> كل قطاع على جميع المعاملات وأن تحوي كل معاملة جميع القطاعات لذلك سميت بالقطاعات الكاملة وتتوزع المعاملات على الوحدات التجريبية داخل كل قطاع عشوائيا" و مستقلا" عن بقية القطاعات، فمثلا" لو لدينا (40 عجلا") يختلفون في اوزانهم الابتدائية و نريد دراسة تأثير 10 أنواع من العلائق على معدل الزيادة في أوزان العجول فيمكن تقسيم العجول حسب الاختلاف في الوزن الابتدائي الى 4 قطاعات ، كل قطاع يضم 10 عجول متقاربه في أوزانها الابتدائية ثم توزع المعاملات أو العلائق العشر على الحيوانات الموجودة ضمن كل القطاعات الاربع توزيعا" عشوائيا" و مستقلا"، وبذلك يتضح أن </a:t>
            </a:r>
            <a:r>
              <a:rPr lang="ar-IQ" sz="2000" dirty="0" err="1"/>
              <a:t>أستعمال</a:t>
            </a:r>
            <a:r>
              <a:rPr lang="ar-IQ" sz="2000" dirty="0"/>
              <a:t> هذا التصميم (</a:t>
            </a:r>
            <a:r>
              <a:rPr lang="en-US" sz="2000" dirty="0"/>
              <a:t>RCBD</a:t>
            </a:r>
            <a:r>
              <a:rPr lang="ar-IQ" sz="2000" dirty="0"/>
              <a:t>) في حالة عدم تجانس الوحدات التجريبية </a:t>
            </a:r>
            <a:r>
              <a:rPr lang="ar-IQ" sz="2000" dirty="0" err="1"/>
              <a:t>وأمكانية</a:t>
            </a:r>
            <a:r>
              <a:rPr lang="ar-IQ" sz="2000" dirty="0"/>
              <a:t> مجانستها </a:t>
            </a:r>
            <a:r>
              <a:rPr lang="ar-IQ" sz="2000" dirty="0" err="1"/>
              <a:t>بأتجاه</a:t>
            </a:r>
            <a:r>
              <a:rPr lang="ar-IQ" sz="2000" dirty="0"/>
              <a:t> معين (عمودي مثلا وتسمى قطاعات).</a:t>
            </a:r>
            <a:endParaRPr lang="en-US" sz="2000" dirty="0"/>
          </a:p>
          <a:p>
            <a:endParaRPr lang="ar-IQ" sz="2000" dirty="0"/>
          </a:p>
        </p:txBody>
      </p:sp>
    </p:spTree>
    <p:extLst>
      <p:ext uri="{BB962C8B-B14F-4D97-AF65-F5344CB8AC3E}">
        <p14:creationId xmlns:p14="http://schemas.microsoft.com/office/powerpoint/2010/main" val="829286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u="sng" dirty="0"/>
              <a:t>مزايا هذا التصميم:</a:t>
            </a:r>
            <a:r>
              <a:rPr lang="en-US" dirty="0"/>
              <a:t/>
            </a:r>
            <a:br>
              <a:rPr lang="en-US" dirty="0"/>
            </a:b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a:t>.الدقة.</a:t>
            </a:r>
            <a:endParaRPr lang="en-US" dirty="0"/>
          </a:p>
          <a:p>
            <a:r>
              <a:rPr lang="ar-IQ" dirty="0"/>
              <a:t>2.المرونة: و ذلك باستعمال اي عدد من القطاعات و المعاملات اذا توفرت الوحدات </a:t>
            </a:r>
            <a:r>
              <a:rPr lang="ar-IQ" dirty="0" err="1"/>
              <a:t>التجريبة</a:t>
            </a:r>
            <a:r>
              <a:rPr lang="ar-IQ" dirty="0"/>
              <a:t> المتجانسة.</a:t>
            </a:r>
            <a:endParaRPr lang="en-US" dirty="0"/>
          </a:p>
          <a:p>
            <a:r>
              <a:rPr lang="ar-IQ" dirty="0"/>
              <a:t>3.سهولة التحليل الاحصائي.</a:t>
            </a:r>
            <a:endParaRPr lang="en-US" dirty="0"/>
          </a:p>
          <a:p>
            <a:r>
              <a:rPr lang="ar-IQ" dirty="0"/>
              <a:t>4.تقدير قيم المشاهدات المفقودة.</a:t>
            </a:r>
            <a:endParaRPr lang="en-US" dirty="0"/>
          </a:p>
          <a:p>
            <a:r>
              <a:rPr lang="ar-IQ" dirty="0"/>
              <a:t>5.الكفاءة النسبية العالية و ترجع لتقسيم الوحدات التجريبية الى قطاعات تضم وحدات متجانسة.</a:t>
            </a:r>
            <a:endParaRPr lang="en-US" dirty="0"/>
          </a:p>
          <a:p>
            <a:r>
              <a:rPr lang="ar-IQ" dirty="0"/>
              <a:t>6.  أن هذا التصميم هو أكفأ من التصميم العشوائي الكامل (</a:t>
            </a:r>
            <a:r>
              <a:rPr lang="en-US" dirty="0"/>
              <a:t>CRD</a:t>
            </a:r>
            <a:r>
              <a:rPr lang="ar-IQ" dirty="0"/>
              <a:t>) وذلك لان جزء من الخطأ يتم سحبه عن طريق أحداث التجانس داخل كل قطاع.</a:t>
            </a:r>
            <a:endParaRPr lang="en-US" dirty="0"/>
          </a:p>
          <a:p>
            <a:endParaRPr lang="ar-IQ" dirty="0"/>
          </a:p>
        </p:txBody>
      </p:sp>
    </p:spTree>
    <p:extLst>
      <p:ext uri="{BB962C8B-B14F-4D97-AF65-F5344CB8AC3E}">
        <p14:creationId xmlns:p14="http://schemas.microsoft.com/office/powerpoint/2010/main" val="887459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u="sng" dirty="0" err="1"/>
              <a:t>مساويء</a:t>
            </a:r>
            <a:r>
              <a:rPr lang="ar-IQ" b="1" u="sng" dirty="0"/>
              <a:t> هذا التصميم:</a:t>
            </a:r>
            <a:r>
              <a:rPr lang="en-US" dirty="0"/>
              <a:t/>
            </a:r>
            <a:br>
              <a:rPr lang="en-US" dirty="0"/>
            </a:br>
            <a:endParaRPr lang="ar-IQ" dirty="0"/>
          </a:p>
        </p:txBody>
      </p:sp>
      <p:sp>
        <p:nvSpPr>
          <p:cNvPr id="3" name="عنصر نائب للمحتوى 2"/>
          <p:cNvSpPr>
            <a:spLocks noGrp="1"/>
          </p:cNvSpPr>
          <p:nvPr>
            <p:ph idx="1"/>
          </p:nvPr>
        </p:nvSpPr>
        <p:spPr/>
        <p:txBody>
          <a:bodyPr/>
          <a:lstStyle/>
          <a:p>
            <a:pPr marL="0" indent="0" algn="just">
              <a:buNone/>
            </a:pPr>
            <a:r>
              <a:rPr lang="ar-IQ" sz="4400" dirty="0" smtClean="0"/>
              <a:t>   يجب </a:t>
            </a:r>
            <a:r>
              <a:rPr lang="ar-IQ" sz="4400" dirty="0"/>
              <a:t>ان يوجد تجانس كبير بين الوحدات التجريبية داخل كل قطاع فيؤدي عمل التجانس الى زيادة قيمة الخطأ التجريبي و بالتالي تقل دقة التجربة و دقة </a:t>
            </a:r>
            <a:r>
              <a:rPr lang="ar-IQ" sz="4400" dirty="0" err="1"/>
              <a:t>التصميم،و</a:t>
            </a:r>
            <a:r>
              <a:rPr lang="ar-IQ" sz="4400" dirty="0"/>
              <a:t> في هذه الحالة يتطلب </a:t>
            </a:r>
            <a:r>
              <a:rPr lang="ar-IQ" sz="4400" dirty="0" err="1"/>
              <a:t>أستعمال</a:t>
            </a:r>
            <a:r>
              <a:rPr lang="ar-IQ" sz="4400" dirty="0"/>
              <a:t> تصاميم أخرى </a:t>
            </a:r>
            <a:r>
              <a:rPr lang="ar-IQ" sz="4400" dirty="0" err="1"/>
              <a:t>لاجراء</a:t>
            </a:r>
            <a:r>
              <a:rPr lang="ar-IQ" sz="4400" dirty="0"/>
              <a:t> التحليل.</a:t>
            </a:r>
            <a:endParaRPr lang="en-US" sz="4400" dirty="0"/>
          </a:p>
          <a:p>
            <a:pPr marL="0" indent="0">
              <a:buNone/>
            </a:pPr>
            <a:endParaRPr lang="ar-IQ" dirty="0"/>
          </a:p>
        </p:txBody>
      </p:sp>
    </p:spTree>
    <p:extLst>
      <p:ext uri="{BB962C8B-B14F-4D97-AF65-F5344CB8AC3E}">
        <p14:creationId xmlns:p14="http://schemas.microsoft.com/office/powerpoint/2010/main" val="2649286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t>النموذج الرياضي العام للتصميم : </a:t>
            </a:r>
            <a:r>
              <a:rPr lang="en-US" dirty="0"/>
              <a:t/>
            </a:r>
            <a:br>
              <a:rPr lang="en-US" dirty="0"/>
            </a:br>
            <a:endParaRPr lang="ar-IQ"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870644150"/>
              </p:ext>
            </p:extLst>
          </p:nvPr>
        </p:nvGraphicFramePr>
        <p:xfrm>
          <a:off x="1528763" y="2924944"/>
          <a:ext cx="6086476" cy="3594735"/>
        </p:xfrm>
        <a:graphic>
          <a:graphicData uri="http://schemas.openxmlformats.org/drawingml/2006/table">
            <a:tbl>
              <a:tblPr rtl="1" firstRow="1" firstCol="1" lastRow="1" lastCol="1" bandRow="1" bandCol="1">
                <a:tableStyleId>{5C22544A-7EE6-4342-B048-85BDC9FD1C3A}</a:tableStyleId>
              </a:tblPr>
              <a:tblGrid>
                <a:gridCol w="1070238"/>
                <a:gridCol w="1446992"/>
                <a:gridCol w="1446992"/>
                <a:gridCol w="1061127"/>
                <a:gridCol w="1061127"/>
              </a:tblGrid>
              <a:tr h="197078">
                <a:tc>
                  <a:txBody>
                    <a:bodyPr/>
                    <a:lstStyle/>
                    <a:p>
                      <a:pPr algn="ctr" rtl="1">
                        <a:lnSpc>
                          <a:spcPct val="150000"/>
                        </a:lnSpc>
                        <a:spcAft>
                          <a:spcPts val="0"/>
                        </a:spcAft>
                      </a:pPr>
                      <a:r>
                        <a:rPr lang="en-US" sz="1500">
                          <a:effectLst/>
                        </a:rPr>
                        <a:t>F. cal. </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M.S.</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S.S.</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d.f .</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S.O.V.</a:t>
                      </a:r>
                      <a:endParaRPr lang="en-US" sz="1100">
                        <a:effectLst/>
                        <a:latin typeface="Calibri"/>
                        <a:ea typeface="Calibri"/>
                        <a:cs typeface="Arial"/>
                      </a:endParaRPr>
                    </a:p>
                  </a:txBody>
                  <a:tcPr marL="68580" marR="68580" marT="0" marB="0"/>
                </a:tc>
              </a:tr>
              <a:tr h="636656">
                <a:tc rowSpan="4">
                  <a:txBody>
                    <a:bodyPr/>
                    <a:lstStyle/>
                    <a:p>
                      <a:pPr algn="ctr" rtl="0">
                        <a:lnSpc>
                          <a:spcPct val="150000"/>
                        </a:lnSpc>
                        <a:spcAft>
                          <a:spcPts val="0"/>
                        </a:spcAft>
                      </a:pPr>
                      <a:r>
                        <a:rPr lang="en-US" sz="1500">
                          <a:effectLst/>
                        </a:rPr>
                        <a:t> </a:t>
                      </a:r>
                      <a:endParaRPr lang="en-US" sz="1100">
                        <a:effectLst/>
                      </a:endParaRPr>
                    </a:p>
                    <a:p>
                      <a:pPr algn="ctr" rtl="0">
                        <a:lnSpc>
                          <a:spcPct val="150000"/>
                        </a:lnSpc>
                        <a:spcAft>
                          <a:spcPts val="0"/>
                        </a:spcAft>
                      </a:pPr>
                      <a:r>
                        <a:rPr lang="en-US" sz="1500">
                          <a:effectLst/>
                        </a:rPr>
                        <a:t> </a:t>
                      </a:r>
                      <a:endParaRPr lang="en-US" sz="1100">
                        <a:effectLst/>
                      </a:endParaRPr>
                    </a:p>
                    <a:p>
                      <a:pPr algn="ctr" rtl="0">
                        <a:lnSpc>
                          <a:spcPct val="150000"/>
                        </a:lnSpc>
                        <a:spcAft>
                          <a:spcPts val="0"/>
                        </a:spcAft>
                      </a:pPr>
                      <a:r>
                        <a:rPr lang="en-US" sz="1500">
                          <a:effectLst/>
                        </a:rPr>
                        <a:t> </a:t>
                      </a:r>
                      <a:endParaRPr lang="en-US" sz="1100">
                        <a:effectLst/>
                      </a:endParaRPr>
                    </a:p>
                    <a:p>
                      <a:pPr algn="ctr" rtl="0">
                        <a:lnSpc>
                          <a:spcPct val="150000"/>
                        </a:lnSpc>
                        <a:spcAft>
                          <a:spcPts val="0"/>
                        </a:spcAft>
                      </a:pPr>
                      <a:r>
                        <a:rPr lang="en-US" sz="1500">
                          <a:effectLst/>
                        </a:rPr>
                        <a:t>     MSt</a:t>
                      </a:r>
                      <a:endParaRPr lang="en-US" sz="1100">
                        <a:effectLst/>
                      </a:endParaRPr>
                    </a:p>
                    <a:p>
                      <a:pPr algn="ctr" rtl="0">
                        <a:lnSpc>
                          <a:spcPct val="150000"/>
                        </a:lnSpc>
                        <a:spcAft>
                          <a:spcPts val="0"/>
                        </a:spcAft>
                      </a:pPr>
                      <a:r>
                        <a:rPr lang="en-US" sz="1500">
                          <a:effectLst/>
                        </a:rPr>
                        <a:t>F = ------</a:t>
                      </a:r>
                      <a:endParaRPr lang="en-US" sz="1100">
                        <a:effectLst/>
                      </a:endParaRPr>
                    </a:p>
                    <a:p>
                      <a:pPr algn="ctr" rtl="0">
                        <a:lnSpc>
                          <a:spcPct val="150000"/>
                        </a:lnSpc>
                        <a:spcAft>
                          <a:spcPts val="0"/>
                        </a:spcAft>
                      </a:pPr>
                      <a:r>
                        <a:rPr lang="en-US" sz="1500">
                          <a:effectLst/>
                        </a:rPr>
                        <a:t>      MSe</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          SSr</a:t>
                      </a:r>
                      <a:endParaRPr lang="en-US" sz="1100">
                        <a:effectLst/>
                      </a:endParaRPr>
                    </a:p>
                    <a:p>
                      <a:pPr algn="ctr" rtl="0">
                        <a:lnSpc>
                          <a:spcPct val="150000"/>
                        </a:lnSpc>
                        <a:spcAft>
                          <a:spcPts val="0"/>
                        </a:spcAft>
                      </a:pPr>
                      <a:r>
                        <a:rPr lang="en-US" sz="1500">
                          <a:effectLst/>
                        </a:rPr>
                        <a:t>MSr = -----</a:t>
                      </a:r>
                      <a:endParaRPr lang="en-US" sz="1100">
                        <a:effectLst/>
                      </a:endParaRPr>
                    </a:p>
                    <a:p>
                      <a:pPr algn="ctr" rtl="0">
                        <a:lnSpc>
                          <a:spcPct val="150000"/>
                        </a:lnSpc>
                        <a:spcAft>
                          <a:spcPts val="0"/>
                        </a:spcAft>
                      </a:pPr>
                      <a:r>
                        <a:rPr lang="en-US" sz="1500">
                          <a:effectLst/>
                        </a:rPr>
                        <a:t>            r-1</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∑Y.j </a:t>
                      </a:r>
                      <a:r>
                        <a:rPr lang="en-US" sz="1500" baseline="30000">
                          <a:effectLst/>
                        </a:rPr>
                        <a:t>2</a:t>
                      </a:r>
                      <a:endParaRPr lang="en-US" sz="1100">
                        <a:effectLst/>
                      </a:endParaRPr>
                    </a:p>
                    <a:p>
                      <a:pPr algn="l" rtl="0">
                        <a:lnSpc>
                          <a:spcPct val="150000"/>
                        </a:lnSpc>
                        <a:spcAft>
                          <a:spcPts val="0"/>
                        </a:spcAft>
                      </a:pPr>
                      <a:r>
                        <a:rPr lang="en-US" sz="1500">
                          <a:effectLst/>
                        </a:rPr>
                        <a:t>SSr = -------    - CF</a:t>
                      </a:r>
                      <a:endParaRPr lang="en-US" sz="1100">
                        <a:effectLst/>
                      </a:endParaRPr>
                    </a:p>
                    <a:p>
                      <a:pPr algn="ctr" rtl="0">
                        <a:lnSpc>
                          <a:spcPct val="150000"/>
                        </a:lnSpc>
                        <a:spcAft>
                          <a:spcPts val="0"/>
                        </a:spcAft>
                      </a:pPr>
                      <a:r>
                        <a:rPr lang="en-US" sz="1500">
                          <a:effectLst/>
                        </a:rPr>
                        <a:t>t</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r-1</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Block</a:t>
                      </a:r>
                      <a:endParaRPr lang="en-US" sz="1100">
                        <a:effectLst/>
                      </a:endParaRPr>
                    </a:p>
                    <a:p>
                      <a:pPr algn="ctr" rtl="1">
                        <a:lnSpc>
                          <a:spcPct val="150000"/>
                        </a:lnSpc>
                        <a:spcAft>
                          <a:spcPts val="0"/>
                        </a:spcAft>
                      </a:pPr>
                      <a:r>
                        <a:rPr lang="ar-IQ" sz="1500">
                          <a:effectLst/>
                        </a:rPr>
                        <a:t>القطاع</a:t>
                      </a:r>
                      <a:endParaRPr lang="en-US" sz="1100">
                        <a:effectLst/>
                        <a:latin typeface="Calibri"/>
                        <a:ea typeface="Calibri"/>
                        <a:cs typeface="Arial"/>
                      </a:endParaRPr>
                    </a:p>
                  </a:txBody>
                  <a:tcPr marL="68580" marR="68580" marT="0" marB="0"/>
                </a:tc>
              </a:tr>
              <a:tr h="636656">
                <a:tc vMerge="1">
                  <a:txBody>
                    <a:bodyPr/>
                    <a:lstStyle/>
                    <a:p>
                      <a:pPr rtl="1"/>
                      <a:endParaRPr lang="ar-IQ"/>
                    </a:p>
                  </a:txBody>
                  <a:tcPr/>
                </a:tc>
                <a:tc>
                  <a:txBody>
                    <a:bodyPr/>
                    <a:lstStyle/>
                    <a:p>
                      <a:pPr algn="ctr" rtl="0">
                        <a:lnSpc>
                          <a:spcPct val="150000"/>
                        </a:lnSpc>
                        <a:spcAft>
                          <a:spcPts val="0"/>
                        </a:spcAft>
                      </a:pPr>
                      <a:r>
                        <a:rPr lang="en-US" sz="1500">
                          <a:effectLst/>
                        </a:rPr>
                        <a:t>           SSt</a:t>
                      </a:r>
                      <a:endParaRPr lang="en-US" sz="1100">
                        <a:effectLst/>
                      </a:endParaRPr>
                    </a:p>
                    <a:p>
                      <a:pPr algn="ctr" rtl="0">
                        <a:lnSpc>
                          <a:spcPct val="150000"/>
                        </a:lnSpc>
                        <a:spcAft>
                          <a:spcPts val="0"/>
                        </a:spcAft>
                      </a:pPr>
                      <a:r>
                        <a:rPr lang="en-US" sz="1500">
                          <a:effectLst/>
                        </a:rPr>
                        <a:t>MSt = -----</a:t>
                      </a:r>
                      <a:endParaRPr lang="en-US" sz="1100">
                        <a:effectLst/>
                      </a:endParaRPr>
                    </a:p>
                    <a:p>
                      <a:pPr algn="ctr" rtl="0">
                        <a:lnSpc>
                          <a:spcPct val="150000"/>
                        </a:lnSpc>
                        <a:spcAft>
                          <a:spcPts val="0"/>
                        </a:spcAft>
                      </a:pPr>
                      <a:r>
                        <a:rPr lang="en-US" sz="1500">
                          <a:effectLst/>
                        </a:rPr>
                        <a:t>          t-1</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  ∑Yi. </a:t>
                      </a:r>
                      <a:r>
                        <a:rPr lang="en-US" sz="1500" baseline="30000">
                          <a:effectLst/>
                        </a:rPr>
                        <a:t>2</a:t>
                      </a:r>
                      <a:endParaRPr lang="en-US" sz="1100">
                        <a:effectLst/>
                      </a:endParaRPr>
                    </a:p>
                    <a:p>
                      <a:pPr algn="ctr" rtl="0">
                        <a:lnSpc>
                          <a:spcPct val="150000"/>
                        </a:lnSpc>
                        <a:spcAft>
                          <a:spcPts val="0"/>
                        </a:spcAft>
                      </a:pPr>
                      <a:r>
                        <a:rPr lang="en-US" sz="1500">
                          <a:effectLst/>
                        </a:rPr>
                        <a:t>SSt = ------ - CF</a:t>
                      </a:r>
                      <a:endParaRPr lang="en-US" sz="1100">
                        <a:effectLst/>
                      </a:endParaRPr>
                    </a:p>
                    <a:p>
                      <a:pPr algn="ctr" rtl="0">
                        <a:lnSpc>
                          <a:spcPct val="150000"/>
                        </a:lnSpc>
                        <a:spcAft>
                          <a:spcPts val="0"/>
                        </a:spcAft>
                      </a:pPr>
                      <a:r>
                        <a:rPr lang="en-US" sz="1500">
                          <a:effectLst/>
                        </a:rPr>
                        <a:t>r</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t-1</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Treat.</a:t>
                      </a:r>
                      <a:endParaRPr lang="en-US" sz="1100">
                        <a:effectLst/>
                      </a:endParaRPr>
                    </a:p>
                    <a:p>
                      <a:pPr algn="ctr" rtl="1">
                        <a:lnSpc>
                          <a:spcPct val="150000"/>
                        </a:lnSpc>
                        <a:spcAft>
                          <a:spcPts val="0"/>
                        </a:spcAft>
                      </a:pPr>
                      <a:r>
                        <a:rPr lang="ar-IQ" sz="1500">
                          <a:effectLst/>
                        </a:rPr>
                        <a:t>المعاملة</a:t>
                      </a:r>
                      <a:endParaRPr lang="en-US" sz="1100">
                        <a:effectLst/>
                        <a:latin typeface="Calibri"/>
                        <a:ea typeface="Calibri"/>
                        <a:cs typeface="Arial"/>
                      </a:endParaRPr>
                    </a:p>
                  </a:txBody>
                  <a:tcPr marL="68580" marR="68580" marT="0" marB="0"/>
                </a:tc>
              </a:tr>
              <a:tr h="636656">
                <a:tc vMerge="1">
                  <a:txBody>
                    <a:bodyPr/>
                    <a:lstStyle/>
                    <a:p>
                      <a:pPr rtl="1"/>
                      <a:endParaRPr lang="ar-IQ"/>
                    </a:p>
                  </a:txBody>
                  <a:tcPr/>
                </a:tc>
                <a:tc>
                  <a:txBody>
                    <a:bodyPr/>
                    <a:lstStyle/>
                    <a:p>
                      <a:pPr algn="ctr" rtl="0">
                        <a:lnSpc>
                          <a:spcPct val="150000"/>
                        </a:lnSpc>
                        <a:spcAft>
                          <a:spcPts val="0"/>
                        </a:spcAft>
                      </a:pPr>
                      <a:r>
                        <a:rPr lang="en-US" sz="1500">
                          <a:effectLst/>
                        </a:rPr>
                        <a:t>           SSe</a:t>
                      </a:r>
                      <a:endParaRPr lang="en-US" sz="1100">
                        <a:effectLst/>
                      </a:endParaRPr>
                    </a:p>
                    <a:p>
                      <a:pPr algn="ctr" rtl="0">
                        <a:lnSpc>
                          <a:spcPct val="150000"/>
                        </a:lnSpc>
                        <a:spcAft>
                          <a:spcPts val="0"/>
                        </a:spcAft>
                      </a:pPr>
                      <a:r>
                        <a:rPr lang="en-US" sz="1500">
                          <a:effectLst/>
                        </a:rPr>
                        <a:t>MSe = -----</a:t>
                      </a:r>
                      <a:endParaRPr lang="en-US" sz="1100">
                        <a:effectLst/>
                      </a:endParaRPr>
                    </a:p>
                    <a:p>
                      <a:pPr algn="ctr" rtl="0">
                        <a:lnSpc>
                          <a:spcPct val="150000"/>
                        </a:lnSpc>
                        <a:spcAft>
                          <a:spcPts val="0"/>
                        </a:spcAft>
                      </a:pPr>
                      <a:r>
                        <a:rPr lang="en-US" sz="1500">
                          <a:effectLst/>
                        </a:rPr>
                        <a:t>            t(r-1)</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 </a:t>
                      </a:r>
                      <a:endParaRPr lang="en-US" sz="1100">
                        <a:effectLst/>
                      </a:endParaRPr>
                    </a:p>
                    <a:p>
                      <a:pPr algn="ctr" rtl="0">
                        <a:lnSpc>
                          <a:spcPct val="150000"/>
                        </a:lnSpc>
                        <a:spcAft>
                          <a:spcPts val="0"/>
                        </a:spcAft>
                      </a:pPr>
                      <a:r>
                        <a:rPr lang="en-US" sz="1500">
                          <a:effectLst/>
                        </a:rPr>
                        <a:t>SSe =SST– SSr- SSt</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(r-1)(t-1)</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Experimental Error.</a:t>
                      </a:r>
                      <a:endParaRPr lang="en-US" sz="1100">
                        <a:effectLst/>
                      </a:endParaRPr>
                    </a:p>
                    <a:p>
                      <a:pPr algn="ctr" rtl="1">
                        <a:lnSpc>
                          <a:spcPct val="150000"/>
                        </a:lnSpc>
                        <a:spcAft>
                          <a:spcPts val="0"/>
                        </a:spcAft>
                      </a:pPr>
                      <a:r>
                        <a:rPr lang="ar-IQ" sz="1500">
                          <a:effectLst/>
                        </a:rPr>
                        <a:t>الخطأ التجريبي</a:t>
                      </a:r>
                      <a:endParaRPr lang="en-US" sz="1100">
                        <a:effectLst/>
                        <a:latin typeface="Calibri"/>
                        <a:ea typeface="Calibri"/>
                        <a:cs typeface="Arial"/>
                      </a:endParaRPr>
                    </a:p>
                  </a:txBody>
                  <a:tcPr marL="68580" marR="68580" marT="0" marB="0"/>
                </a:tc>
              </a:tr>
              <a:tr h="197078">
                <a:tc vMerge="1">
                  <a:txBody>
                    <a:bodyPr/>
                    <a:lstStyle/>
                    <a:p>
                      <a:pPr rtl="1"/>
                      <a:endParaRPr lang="ar-IQ"/>
                    </a:p>
                  </a:txBody>
                  <a:tcPr/>
                </a:tc>
                <a:tc>
                  <a:txBody>
                    <a:bodyPr/>
                    <a:lstStyle/>
                    <a:p>
                      <a:pPr algn="ctr" rtl="0">
                        <a:lnSpc>
                          <a:spcPct val="150000"/>
                        </a:lnSpc>
                        <a:spcAft>
                          <a:spcPts val="0"/>
                        </a:spcAft>
                      </a:pPr>
                      <a:r>
                        <a:rPr lang="en-US" sz="1500">
                          <a:effectLst/>
                        </a:rPr>
                        <a:t>-------------</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SST = ∑Yij</a:t>
                      </a:r>
                      <a:r>
                        <a:rPr lang="en-US" sz="1500" baseline="30000">
                          <a:effectLst/>
                        </a:rPr>
                        <a:t>2</a:t>
                      </a:r>
                      <a:r>
                        <a:rPr lang="en-US" sz="1500">
                          <a:effectLst/>
                        </a:rPr>
                        <a:t> – CF</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a:effectLst/>
                        </a:rPr>
                        <a:t>tr-1</a:t>
                      </a:r>
                      <a:endParaRPr lang="en-US" sz="1100">
                        <a:effectLst/>
                        <a:latin typeface="Calibri"/>
                        <a:ea typeface="Calibri"/>
                        <a:cs typeface="Arial"/>
                      </a:endParaRPr>
                    </a:p>
                  </a:txBody>
                  <a:tcPr marL="68580" marR="68580" marT="0" marB="0"/>
                </a:tc>
                <a:tc>
                  <a:txBody>
                    <a:bodyPr/>
                    <a:lstStyle/>
                    <a:p>
                      <a:pPr algn="ctr" rtl="0">
                        <a:lnSpc>
                          <a:spcPct val="150000"/>
                        </a:lnSpc>
                        <a:spcAft>
                          <a:spcPts val="0"/>
                        </a:spcAft>
                      </a:pPr>
                      <a:r>
                        <a:rPr lang="en-US" sz="1500" dirty="0">
                          <a:effectLst/>
                        </a:rPr>
                        <a:t>Total</a:t>
                      </a:r>
                      <a:endParaRPr lang="en-US" sz="1100" dirty="0">
                        <a:effectLst/>
                        <a:latin typeface="Calibri"/>
                        <a:ea typeface="Calibri"/>
                        <a:cs typeface="Arial"/>
                      </a:endParaRPr>
                    </a:p>
                  </a:txBody>
                  <a:tcPr marL="68580" marR="68580" marT="0" marB="0"/>
                </a:tc>
              </a:tr>
            </a:tbl>
          </a:graphicData>
        </a:graphic>
      </p:graphicFrame>
      <p:sp>
        <p:nvSpPr>
          <p:cNvPr id="5" name="Rectangle 1"/>
          <p:cNvSpPr>
            <a:spLocks noChangeArrowheads="1"/>
          </p:cNvSpPr>
          <p:nvPr/>
        </p:nvSpPr>
        <p:spPr bwMode="auto">
          <a:xfrm>
            <a:off x="1528763" y="754143"/>
            <a:ext cx="7147693"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Yij</a:t>
            </a:r>
            <a:r>
              <a:rPr kumimoji="0" lang="en-US" sz="15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µ + Ti + </a:t>
            </a:r>
            <a:r>
              <a:rPr kumimoji="0" lang="en-US" sz="15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Pj</a:t>
            </a:r>
            <a:r>
              <a:rPr kumimoji="0" lang="en-US" sz="15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a:t>
            </a:r>
            <a:r>
              <a:rPr kumimoji="0" lang="en-US" sz="1500" b="1"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eij</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أذ أن :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Yij</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قيمة المشاهدة </a:t>
            </a:r>
            <a:r>
              <a:rPr kumimoji="0" lang="en-US"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j</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العائدة للمعاملة </a:t>
            </a:r>
            <a:r>
              <a:rPr kumimoji="0" lang="en-US" sz="15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µ</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 المتوسط العام للصفة المدروسة.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Pj</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IQ" sz="15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تأثيرالقطاع</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j</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Ti</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تأثير المعاملة </a:t>
            </a:r>
            <a:r>
              <a:rPr kumimoji="0" lang="en-US" sz="15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eij</a:t>
            </a:r>
            <a:r>
              <a:rPr kumimoji="0" lang="ar-IQ"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الخطأ العشوائي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1" i="0" u="sng"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Anova</a:t>
            </a:r>
            <a:r>
              <a:rPr kumimoji="0" lang="en-US" sz="1500" b="1" i="0" u="sng" strike="noStrike" cap="none" normalizeH="0" baseline="0" dirty="0" smtClean="0">
                <a:ln>
                  <a:noFill/>
                </a:ln>
                <a:solidFill>
                  <a:schemeClr val="tx1"/>
                </a:solidFill>
                <a:effectLst/>
                <a:latin typeface="Calibri" pitchFamily="34" charset="0"/>
                <a:ea typeface="Times New Roman" pitchFamily="18" charset="0"/>
                <a:cs typeface="Arial" pitchFamily="34" charset="0"/>
              </a:rPr>
              <a:t> Table</a:t>
            </a:r>
            <a:r>
              <a:rPr kumimoji="0" lang="en-US" sz="15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2064954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712</Words>
  <Application>Microsoft Office PowerPoint</Application>
  <PresentationFormat>عرض على الشاشة (3:4)‏</PresentationFormat>
  <Paragraphs>118</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سمة Office</vt:lpstr>
      <vt:lpstr>الاختبارات المقترحة بعد أجراء التجربة وتسمى أيضا" المقارنات المتعددة  </vt:lpstr>
      <vt:lpstr>عرض تقديمي في PowerPoint</vt:lpstr>
      <vt:lpstr>اختبار دنكن (Duncan) متعدد الحدود.</vt:lpstr>
      <vt:lpstr>خطوات أجراء الاختبار: </vt:lpstr>
      <vt:lpstr>تصميم القطاعات العشوائية الكاملة (Randomized Completely Block Design – RCBD) </vt:lpstr>
      <vt:lpstr>مزايا هذا التصميم: </vt:lpstr>
      <vt:lpstr>مساويء هذا التصميم: </vt:lpstr>
      <vt:lpstr>النموذج الرياضي العام للتصميم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الاختبارات المقترحة بعد أجراء التجربة وتسمى أيضا" المقارنات المتعددة  </dc:title>
  <dc:creator>al marsa center</dc:creator>
  <cp:lastModifiedBy>ECONOMIC 3</cp:lastModifiedBy>
  <cp:revision>2</cp:revision>
  <dcterms:created xsi:type="dcterms:W3CDTF">2019-01-13T10:27:41Z</dcterms:created>
  <dcterms:modified xsi:type="dcterms:W3CDTF">2019-01-13T10:38:16Z</dcterms:modified>
</cp:coreProperties>
</file>